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64" r:id="rId2"/>
    <p:sldId id="293" r:id="rId3"/>
    <p:sldId id="289" r:id="rId4"/>
    <p:sldId id="283" r:id="rId5"/>
    <p:sldId id="258" r:id="rId6"/>
    <p:sldId id="267" r:id="rId7"/>
    <p:sldId id="284" r:id="rId8"/>
    <p:sldId id="285" r:id="rId9"/>
    <p:sldId id="275" r:id="rId10"/>
    <p:sldId id="291" r:id="rId11"/>
    <p:sldId id="286" r:id="rId12"/>
    <p:sldId id="290" r:id="rId13"/>
    <p:sldId id="265" r:id="rId14"/>
    <p:sldId id="277" r:id="rId15"/>
    <p:sldId id="292" r:id="rId16"/>
    <p:sldId id="260" r:id="rId17"/>
    <p:sldId id="261" r:id="rId18"/>
    <p:sldId id="288" r:id="rId19"/>
    <p:sldId id="262" r:id="rId20"/>
    <p:sldId id="271" r:id="rId2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80" autoAdjust="0"/>
  </p:normalViewPr>
  <p:slideViewPr>
    <p:cSldViewPr showGuides="1">
      <p:cViewPr varScale="1">
        <p:scale>
          <a:sx n="85" d="100"/>
          <a:sy n="85" d="100"/>
        </p:scale>
        <p:origin x="590" y="6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10-Aug-22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10-Aug-22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20C06-FF5F-4C81-83B7-BAD9D492C1F6}" type="datetime1">
              <a:rPr lang="en-US" smtClean="0"/>
              <a:t>10-Aug-22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0ED16-1F38-407D-A4E3-E3328913459C}" type="datetime1">
              <a:rPr lang="en-US" smtClean="0"/>
              <a:t>10-Aug-22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EDBF7-B782-453A-B752-7A6FDDBDA692}" type="datetime1">
              <a:rPr lang="en-US" smtClean="0"/>
              <a:t>10-Aug-22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589" y="4445000"/>
            <a:ext cx="7008574" cy="1930400"/>
          </a:xfr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589" y="3124200"/>
            <a:ext cx="7008574" cy="1296987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1706581" indent="0">
              <a:buNone/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47B-F846-4038-86F8-E307EF95C53D}" type="datetime1">
              <a:rPr lang="en-US" smtClean="0"/>
              <a:t>10-Aug-22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3811A-3BE5-4F53-859F-D483B98DE8FD}" type="datetime1">
              <a:rPr lang="en-US" smtClean="0"/>
              <a:t>10-Aug-22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5285-9485-421A-A09E-D7760A13257F}" type="datetime1">
              <a:rPr lang="en-US" smtClean="0"/>
              <a:t>10-Aug-22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86DC-B4C1-43FF-9EDB-F78728FF3F41}" type="datetime1">
              <a:rPr lang="en-US" smtClean="0"/>
              <a:t>10-Aug-22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721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21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E373-355E-4931-BDFB-6ED8A1623223}" type="datetime1">
              <a:rPr lang="en-US" smtClean="0"/>
              <a:t>10-Aug-22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6BC7C-8661-4E78-8A20-182A7BDEB7C2}" type="datetime1">
              <a:rPr lang="en-US" smtClean="0"/>
              <a:t>10-Aug-22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2C60B598-72C9-4C3D-999E-3FEA5EA688A6}" type="datetime1">
              <a:rPr lang="en-US" smtClean="0"/>
              <a:t>10-Aug-22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imesofindia.indiatimes.com/life-style/books/features/heres-why-second-hand-books-are-losing-its-market/articleshow/53823611.cms/" TargetMode="External"/><Relationship Id="rId2" Type="http://schemas.openxmlformats.org/officeDocument/2006/relationships/hyperlink" Target="https://link.springer.com/article/10.1023/A:102607631499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core.ac.uk/download/pdf/301369506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imesofindia.indiatimes.com/life-style/books/features/heres-why-second-hand-books-are-losing-its-market/articleshow/53823611.cms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7412" y="990600"/>
            <a:ext cx="8990013" cy="3298825"/>
          </a:xfrm>
        </p:spPr>
        <p:txBody>
          <a:bodyPr/>
          <a:lstStyle/>
          <a:p>
            <a:pPr algn="ctr"/>
            <a:r>
              <a:rPr lang="en-IN" sz="5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</a:t>
            </a:r>
            <a:br>
              <a:rPr lang="en-IN" sz="5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5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New and Old Book Purchase System(Book Wala)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D66F47-A839-16FD-BC42-4D2BEAEB5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212" y="134719"/>
            <a:ext cx="2990850" cy="690780"/>
          </a:xfrm>
          <a:prstGeom prst="rect">
            <a:avLst/>
          </a:prstGeom>
        </p:spPr>
      </p:pic>
      <p:sp>
        <p:nvSpPr>
          <p:cNvPr id="9" name="Subtitle 8">
            <a:extLst>
              <a:ext uri="{FF2B5EF4-FFF2-40B4-BE49-F238E27FC236}">
                <a16:creationId xmlns:a16="http://schemas.microsoft.com/office/drawing/2014/main" id="{96C869CE-5E0A-35BF-D6FC-F3DD0C8D60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</a:p>
          <a:p>
            <a:pPr marL="0" indent="0" algn="ctr">
              <a:buNone/>
            </a:pPr>
            <a:endParaRPr lang="en-IN" sz="28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IN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Dr. Sheikh Fahad Ahmad</a:t>
            </a:r>
          </a:p>
          <a:p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3244E1-BE50-4291-21EE-70A5C5971625}"/>
              </a:ext>
            </a:extLst>
          </p:cNvPr>
          <p:cNvSpPr txBox="1"/>
          <p:nvPr/>
        </p:nvSpPr>
        <p:spPr>
          <a:xfrm>
            <a:off x="4494212" y="948893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Our</a:t>
            </a:r>
            <a:r>
              <a:rPr lang="en-US" sz="4000" dirty="0"/>
              <a:t> </a:t>
            </a:r>
            <a:r>
              <a:rPr lang="en-US" sz="4000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Idea</a:t>
            </a:r>
            <a:r>
              <a:rPr lang="en-US" sz="4000" dirty="0"/>
              <a:t> </a:t>
            </a:r>
            <a:r>
              <a:rPr lang="en-US" sz="4000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to</a:t>
            </a:r>
            <a:r>
              <a:rPr lang="en-US" sz="4000" dirty="0"/>
              <a:t> </a:t>
            </a:r>
            <a:r>
              <a:rPr lang="en-US" sz="4000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Implement</a:t>
            </a:r>
            <a:endParaRPr lang="en-IN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92AA55-DCCB-FA94-BB33-44289A9BD694}"/>
              </a:ext>
            </a:extLst>
          </p:cNvPr>
          <p:cNvSpPr txBox="1"/>
          <p:nvPr/>
        </p:nvSpPr>
        <p:spPr>
          <a:xfrm>
            <a:off x="4646612" y="2209800"/>
            <a:ext cx="6553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71189" lvl="2" indent="-457063">
              <a:buFont typeface="Wingdings" panose="05000000000000000000" pitchFamily="2" charset="2"/>
              <a:buChar char="Ø"/>
            </a:pPr>
            <a:r>
              <a:rPr lang="en-US" sz="2400" dirty="0"/>
              <a:t>To Add Rent a Book option</a:t>
            </a:r>
          </a:p>
          <a:p>
            <a:pPr marL="1371189" lvl="2" indent="-457063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1371189" lvl="2" indent="-457063">
              <a:buFont typeface="Wingdings" panose="05000000000000000000" pitchFamily="2" charset="2"/>
              <a:buChar char="Ø"/>
            </a:pPr>
            <a:r>
              <a:rPr lang="en-US" sz="2400" dirty="0"/>
              <a:t>Pay on Delivery Option </a:t>
            </a:r>
          </a:p>
          <a:p>
            <a:pPr marL="1371189" lvl="2" indent="-457063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1371189" lvl="2" indent="-457063">
              <a:buFont typeface="Wingdings" panose="05000000000000000000" pitchFamily="2" charset="2"/>
              <a:buChar char="Ø"/>
            </a:pPr>
            <a:r>
              <a:rPr lang="en-US" sz="2400" dirty="0"/>
              <a:t>Giving Opportunities To the New Publishers.</a:t>
            </a:r>
            <a:endParaRPr lang="en-IN" sz="2400" dirty="0"/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4FDFC2-BA2B-11AB-A811-5993489A0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330" y="6062833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80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9C607-0321-4664-A0D0-86C179313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2">
                    <a:lumMod val="50000"/>
                  </a:schemeClr>
                </a:solidFill>
              </a:rPr>
              <a:t>Proposed Algorithm Design Technique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674A8-B697-455E-AE71-EE2E42A1C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Q . What is the technique?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-&gt;We are going to follow 5 generic activites 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1.COMMUNICATION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2.PLANNING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3.MODELLING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4.CONSTRUCTION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5.DEPLOYMENT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FA44C1-C359-556A-03FE-134E6F48A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516" y="5943600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3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4EA7-3A59-4023-C685-69FDCEC36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412" y="228600"/>
            <a:ext cx="3124200" cy="762000"/>
          </a:xfrm>
        </p:spPr>
        <p:txBody>
          <a:bodyPr>
            <a:normAutofit fontScale="90000"/>
          </a:bodyPr>
          <a:lstStyle/>
          <a:p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5E4B4-2C87-7219-6AEA-78188BED6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1812" y="1905000"/>
            <a:ext cx="7008574" cy="365760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Registration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Search The Book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Purchase The Book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Payment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Feedback</a:t>
            </a:r>
            <a:endParaRPr lang="en-IN" dirty="0"/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365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D941E-7E82-018D-8394-0361D4B2C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025" y="228600"/>
            <a:ext cx="9600774" cy="1048962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IN" dirty="0"/>
              <a:t> </a:t>
            </a:r>
            <a:r>
              <a:rPr lang="en-IN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D367FF-411A-C033-1FF1-57EC2FB01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5412" y="1427628"/>
            <a:ext cx="7372514" cy="520177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CC640A-98E4-F5DA-F46F-BB8C863CC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8035" y="6067315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0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93446-A9D9-4C14-51A3-B7EC5E335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en-IN" sz="3199" dirty="0"/>
              <a:t> </a:t>
            </a:r>
            <a:r>
              <a:rPr lang="en-IN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en-IN" sz="3199" dirty="0"/>
              <a:t> </a:t>
            </a:r>
            <a:r>
              <a:rPr lang="en-IN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br>
              <a:rPr lang="en-IN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0B5BE0-A92D-8609-71CA-6A81C378E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1268" y="2106116"/>
            <a:ext cx="6366289" cy="42042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D2AC68-1867-94CF-9C6B-ED9601E2C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1212" y="6067315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55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A54291-DA71-90A4-2624-CBD4AF2A3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480" y="1676400"/>
            <a:ext cx="8801863" cy="488484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266844-1159-CF17-7B70-7A787BC2590E}"/>
              </a:ext>
            </a:extLst>
          </p:cNvPr>
          <p:cNvSpPr txBox="1"/>
          <p:nvPr/>
        </p:nvSpPr>
        <p:spPr>
          <a:xfrm>
            <a:off x="3275012" y="457200"/>
            <a:ext cx="5562600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Data Flow Diagram</a:t>
            </a:r>
            <a:endParaRPr lang="en-IN" sz="3199" b="1" cap="all" dirty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3D1147-BBB5-7CB5-918D-191DDF13F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3612" y="6067315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6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0D7B3-C5EC-48FF-ABB6-4CD4DCDE7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Structures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16CAF-A315-4FBB-AF10-D90D4319C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35" y="1602581"/>
            <a:ext cx="10512862" cy="435020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Tools: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StarUML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b="1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endParaRPr lang="en-IN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IN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marL="0" indent="0">
              <a:buNone/>
            </a:pPr>
            <a:endParaRPr lang="en-IN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 Mysql PNG images, Free Download - Free Transparent PNG Logos">
            <a:extLst>
              <a:ext uri="{FF2B5EF4-FFF2-40B4-BE49-F238E27FC236}">
                <a16:creationId xmlns:a16="http://schemas.microsoft.com/office/drawing/2014/main" id="{F9E44AB2-4F7E-BC5B-83AE-9354C12FF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9298" y="2020012"/>
            <a:ext cx="1751703" cy="175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Best Django Blog Articles from around the web | Devglan">
            <a:extLst>
              <a:ext uri="{FF2B5EF4-FFF2-40B4-BE49-F238E27FC236}">
                <a16:creationId xmlns:a16="http://schemas.microsoft.com/office/drawing/2014/main" id="{794C8961-A967-3263-3BB2-F18FE006C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012" y="3125760"/>
            <a:ext cx="2553730" cy="255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Image result for star uml logo">
            <a:extLst>
              <a:ext uri="{FF2B5EF4-FFF2-40B4-BE49-F238E27FC236}">
                <a16:creationId xmlns:a16="http://schemas.microsoft.com/office/drawing/2014/main" id="{6A590972-F47E-C614-228C-1BA91F1EA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9405" y="1584652"/>
            <a:ext cx="1751703" cy="175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615A95-F93E-BD53-1AA3-566BA7EFF8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71212" y="6035939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36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2495-BC54-4067-8E7F-D378A5039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Github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62721-C3DA-47FF-B8CE-72984E3B0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201" y="2016101"/>
            <a:ext cx="9600774" cy="460093"/>
          </a:xfrm>
        </p:spPr>
        <p:txBody>
          <a:bodyPr>
            <a:normAutofit fontScale="92500"/>
          </a:bodyPr>
          <a:lstStyle/>
          <a:p>
            <a:r>
              <a:rPr lang="en-IN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https://github.com/Afeef16556/New-And-Old-Book-Purchase-System_SE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E3E58D-0D8B-D137-A5A9-D2503B6D9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2508" y="183174"/>
            <a:ext cx="1828482" cy="15389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1F7A3F-BA8B-0EAE-8C7D-5E83C8256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0257" y="3657600"/>
            <a:ext cx="5542942" cy="28216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DBA67D-9169-76E4-31BE-F85764BAA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758" y="2644179"/>
            <a:ext cx="5607445" cy="26898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930036-A250-0622-75FF-5A1DDCD944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264" y="6067315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3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23B13-ABD8-2A2D-AF47-ED4147E46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296" y="1221747"/>
            <a:ext cx="9507995" cy="98357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Sample</a:t>
            </a:r>
            <a:r>
              <a:rPr lang="en-US" sz="3199" dirty="0"/>
              <a:t> </a:t>
            </a:r>
            <a:r>
              <a:rPr lang="en-US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en-US" sz="3199" dirty="0"/>
              <a:t> </a:t>
            </a:r>
            <a:r>
              <a:rPr lang="en-US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sz="3199" dirty="0"/>
              <a:t> </a:t>
            </a:r>
            <a:r>
              <a:rPr lang="en-US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Webpage</a:t>
            </a:r>
            <a:br>
              <a:rPr lang="en-IN" sz="3199" b="1" cap="all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C910FE-98FF-51F4-5674-C1A8925F8E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6812" y="2209800"/>
            <a:ext cx="7752964" cy="4362127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D8718E-C294-312E-DC9E-85F170D25C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012" y="-4482"/>
            <a:ext cx="375285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33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E181-6CB8-4C66-9588-9712C8DB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solidFill>
                  <a:schemeClr val="accent2">
                    <a:lumMod val="50000"/>
                  </a:schemeClr>
                </a:solidFill>
              </a:rPr>
              <a:t>Division of work among the group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77678-E6FC-43AF-8710-22E963C7C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2514600"/>
            <a:ext cx="10157354" cy="44704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2110030031 -   Web designing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2110030190 -   Database creation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2110030109 -  Database Modeling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2110030252 – Web page Modeling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AC27B0-B038-F6D0-A38E-C5704DC3F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612" y="2995612"/>
            <a:ext cx="375285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8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3AA61-52B6-8F4B-410A-BDF3446FF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9460" y="950010"/>
            <a:ext cx="8329903" cy="69078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Team Members</a:t>
            </a:r>
            <a:endParaRPr lang="en-IN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E4277611-18E8-95C7-12BA-CA935C1C44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1022306"/>
              </p:ext>
            </p:extLst>
          </p:nvPr>
        </p:nvGraphicFramePr>
        <p:xfrm>
          <a:off x="2031470" y="2362200"/>
          <a:ext cx="7949142" cy="32004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58261">
                  <a:extLst>
                    <a:ext uri="{9D8B030D-6E8A-4147-A177-3AD203B41FA5}">
                      <a16:colId xmlns:a16="http://schemas.microsoft.com/office/drawing/2014/main" val="3335933939"/>
                    </a:ext>
                  </a:extLst>
                </a:gridCol>
                <a:gridCol w="5390881">
                  <a:extLst>
                    <a:ext uri="{9D8B030D-6E8A-4147-A177-3AD203B41FA5}">
                      <a16:colId xmlns:a16="http://schemas.microsoft.com/office/drawing/2014/main" val="2069371519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80000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2110030031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Sumeet Sharma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28326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2110030109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D. Harshavardhan Reddy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862991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2110030190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K. Sai Vardhan Reddy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77486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2110030252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>
                          <a:solidFill>
                            <a:schemeClr val="tx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Mohammed Afeef Sayeed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115840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1B81EB9F-9774-084E-A328-0E1A7633E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812" y="304800"/>
            <a:ext cx="2990850" cy="69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74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inimal Thank You PowerPoint - SlideModel">
            <a:extLst>
              <a:ext uri="{FF2B5EF4-FFF2-40B4-BE49-F238E27FC236}">
                <a16:creationId xmlns:a16="http://schemas.microsoft.com/office/drawing/2014/main" id="{B5CDCFA1-052C-D038-EC5A-948BA7D254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893"/>
            <a:ext cx="12188825" cy="6856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38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A68E-ECD2-6FD8-AA05-A62137753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589" y="304800"/>
            <a:ext cx="7008574" cy="1930400"/>
          </a:xfrm>
        </p:spPr>
        <p:txBody>
          <a:bodyPr/>
          <a:lstStyle/>
          <a:p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8DEF71-B562-517C-EEDA-4AE19DD2C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012" y="1371600"/>
            <a:ext cx="8610599" cy="3733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of this project is to create an Online Book Shop That Allows user that allows to search and purchase a book online based category, author and subject.</a:t>
            </a:r>
          </a:p>
          <a:p>
            <a:endParaRPr lang="en-US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(Based on Bookstore Management System)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C624DA-349C-B3C9-4D2E-2901DAFBE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67315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2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918B2-4F24-4C89-A5D0-F85019874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917" y="643880"/>
            <a:ext cx="10083370" cy="1048962"/>
          </a:xfrm>
        </p:spPr>
        <p:txBody>
          <a:bodyPr>
            <a:normAutofit/>
          </a:bodyPr>
          <a:lstStyle/>
          <a:p>
            <a:r>
              <a:rPr lang="en-US" sz="3999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en-US" b="1" dirty="0"/>
              <a:t> </a:t>
            </a:r>
            <a:r>
              <a:rPr lang="en-US" sz="3999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is Bookstore Management System?</a:t>
            </a:r>
            <a:endParaRPr lang="en-IN" b="1" dirty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304B7-7EFB-4778-A43C-CF1BBB0CF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933" y="2438400"/>
            <a:ext cx="10157354" cy="40894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399" dirty="0"/>
              <a:t>Bookstore management system </a:t>
            </a:r>
            <a:r>
              <a:rPr lang="en-US" sz="2399" b="1" dirty="0"/>
              <a:t>mainly focuses on the activities of a book store such as information on books and books sold to customers</a:t>
            </a:r>
            <a:r>
              <a:rPr lang="en-US" sz="2399" dirty="0"/>
              <a:t>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399" dirty="0"/>
              <a:t>The database flexibility, convenient features, the maximum increase in customer service, access to accurate information make this ideal for all sizes of book stores</a:t>
            </a:r>
            <a:r>
              <a:rPr lang="en-US" sz="2399" dirty="0">
                <a:solidFill>
                  <a:srgbClr val="000000"/>
                </a:solidFill>
                <a:latin typeface="LiberationSerif_1s_2"/>
              </a:rPr>
              <a:t>.</a:t>
            </a:r>
            <a:endParaRPr lang="en-US" sz="2399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16F43-1F65-08B3-28A6-4817494F0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1892" y="6019800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99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19C24-F6AF-4CCF-9D66-0ABCAB5A6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2" y="228600"/>
            <a:ext cx="9803526" cy="1036717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solutions/ Naïve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E5BF9-49EB-40A0-9E84-D30467DC6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676400"/>
            <a:ext cx="10512862" cy="435020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IN" dirty="0">
              <a:latin typeface="Poppins" panose="020B0502040204020203" pitchFamily="2" charset="0"/>
              <a:hlinkClick r:id="rId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b="0" i="0" dirty="0">
                <a:effectLst/>
                <a:latin typeface="Poppins" panose="020B0502040204020203" pitchFamily="2" charset="0"/>
                <a:hlinkClick r:id="rId2"/>
              </a:rPr>
              <a:t>https://link.springer.com/article/10.1023/A:1026076314992</a:t>
            </a:r>
            <a:endParaRPr lang="en-IN" b="0" i="0" dirty="0">
              <a:effectLst/>
              <a:latin typeface="Poppins" panose="020B0502040204020203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b="0" i="0" dirty="0">
                <a:effectLst/>
                <a:latin typeface="Poppins" panose="00000500000000000000" pitchFamily="2" charset="0"/>
                <a:hlinkClick r:id="rId3"/>
              </a:rPr>
              <a:t>https://timesofindia.indiatimes.com/life-style/books/features/heres-why-second-hand-books-are-losing-its-market/articleshow/53823611.cms\</a:t>
            </a:r>
            <a:endParaRPr lang="en-IN" b="0" i="0" dirty="0">
              <a:effectLst/>
              <a:latin typeface="Poppins" panose="00000500000000000000" pitchFamily="2" charset="0"/>
            </a:endParaRPr>
          </a:p>
          <a:p>
            <a:pPr marL="0" indent="0">
              <a:buNone/>
            </a:pPr>
            <a:r>
              <a:rPr lang="en-IN" dirty="0">
                <a:latin typeface="Poppins" panose="00000500000000000000" pitchFamily="2" charset="0"/>
              </a:rPr>
              <a:t>  (Pandemic  and New Books available online)</a:t>
            </a:r>
            <a:endParaRPr lang="en-IN" b="0" i="0" dirty="0">
              <a:effectLst/>
              <a:latin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b="0" i="0" dirty="0">
              <a:effectLst/>
              <a:latin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Poppins" panose="00000500000000000000" pitchFamily="2" charset="0"/>
                <a:hlinkClick r:id="rId4"/>
              </a:rPr>
              <a:t>https://core.ac.uk/download/pdf/301369506.pdf</a:t>
            </a:r>
            <a:endParaRPr lang="en-IN" dirty="0">
              <a:latin typeface="Poppins" panose="00000500000000000000" pitchFamily="2" charset="0"/>
            </a:endParaRPr>
          </a:p>
          <a:p>
            <a:r>
              <a:rPr lang="en-IN" dirty="0">
                <a:latin typeface="Poppins" panose="00000500000000000000" pitchFamily="2" charset="0"/>
              </a:rPr>
              <a:t>(online bookstore effecting the traditional bookstores)</a:t>
            </a:r>
          </a:p>
          <a:p>
            <a:endParaRPr lang="en-IN" b="0" i="0" dirty="0">
              <a:effectLst/>
              <a:latin typeface="Poppins" panose="00000500000000000000" pitchFamily="2" charset="0"/>
            </a:endParaRPr>
          </a:p>
          <a:p>
            <a:endParaRPr lang="en-IN" dirty="0">
              <a:latin typeface="Poppins" panose="00000500000000000000" pitchFamily="2" charset="0"/>
            </a:endParaRPr>
          </a:p>
          <a:p>
            <a:endParaRPr lang="en-IN" b="0" i="0" dirty="0">
              <a:effectLst/>
              <a:latin typeface="Poppins" panose="00000500000000000000" pitchFamily="2" charset="0"/>
            </a:endParaRPr>
          </a:p>
          <a:p>
            <a:endParaRPr lang="en-IN" dirty="0">
              <a:latin typeface="Poppins" panose="00000500000000000000" pitchFamily="2" charset="0"/>
            </a:endParaRPr>
          </a:p>
          <a:p>
            <a:pPr marL="0" indent="0">
              <a:buNone/>
            </a:pPr>
            <a:endParaRPr lang="en-IN" b="0" i="0" dirty="0">
              <a:effectLst/>
              <a:latin typeface="Poppins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A4F39B-1520-71C9-C4F9-0E05D92C3D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7412" y="6067315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8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59357" y="772698"/>
            <a:ext cx="9933892" cy="707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1999" dirty="0">
                <a:latin typeface="Poppins" panose="00000500000000000000" pitchFamily="2" charset="0"/>
                <a:hlinkClick r:id="rId2"/>
              </a:rPr>
              <a:t>https://timesofindia.indiatimes.com/lifestyle/books/features/heres-why-second-hand-books-are-losing-its-market/articleshow/53823611.cms\</a:t>
            </a:r>
            <a:endParaRPr lang="en-IN" sz="1999" dirty="0">
              <a:latin typeface="Poppins" panose="000005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217" y="2007175"/>
            <a:ext cx="3593834" cy="38775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9856" y="1927889"/>
            <a:ext cx="3884883" cy="40361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ADC6F8-6B8C-F6C9-E46D-6918170539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3612" y="6035939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20022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AEE5E5-B8AA-B74D-267C-B93B90364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390" y="839011"/>
            <a:ext cx="4741486" cy="267724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62034" y="2063659"/>
            <a:ext cx="2867346" cy="4614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664" indent="-285664">
              <a:buFont typeface="Wingdings" panose="05000000000000000000" pitchFamily="2" charset="2"/>
              <a:buChar char="q"/>
            </a:pPr>
            <a:r>
              <a:rPr lang="en-US" sz="239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No Rent Option…</a:t>
            </a:r>
            <a:endParaRPr lang="en-IN" sz="2399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274" y="3516260"/>
            <a:ext cx="5352420" cy="26677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29509" y="4527041"/>
            <a:ext cx="2883765" cy="1199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664" indent="-285664">
              <a:buFont typeface="Wingdings" panose="05000000000000000000" pitchFamily="2" charset="2"/>
              <a:buChar char="q"/>
            </a:pPr>
            <a:r>
              <a:rPr lang="en-US" sz="2399" b="1" dirty="0"/>
              <a:t>No Pay on Delivery Option…</a:t>
            </a:r>
            <a:r>
              <a:rPr lang="en-US" sz="2399" dirty="0"/>
              <a:t> </a:t>
            </a:r>
            <a:endParaRPr lang="en-IN" sz="2399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9C1050-0673-2BFA-511F-60AAAB6BC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72294" y="76200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887975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3BA5D-257F-38F8-F81F-BB3A60DA3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199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Proposed</a:t>
            </a:r>
            <a:r>
              <a:rPr lang="en-US" sz="3199" b="1" cap="all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99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br>
              <a:rPr lang="en-IN" sz="3199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4B791-745A-7EDD-42CD-7F93E9465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600200"/>
            <a:ext cx="10311103" cy="4144975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SzPts val="3200"/>
              <a:buNone/>
            </a:pP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It is the Automated Book Store Management System. Our Software user can add members, add books , search members, search books, update info, </a:t>
            </a:r>
            <a:r>
              <a:rPr lang="en-US" sz="2800" dirty="0" err="1">
                <a:solidFill>
                  <a:srgbClr val="000000"/>
                </a:solidFill>
                <a:latin typeface="Gill Sans MT" panose="020B0502020104020203" pitchFamily="34" charset="0"/>
              </a:rPr>
              <a:t>etc</a:t>
            </a: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…</a:t>
            </a:r>
          </a:p>
          <a:p>
            <a:pPr marL="0" indent="0">
              <a:spcBef>
                <a:spcPts val="0"/>
              </a:spcBef>
              <a:buSzPts val="3200"/>
              <a:buNone/>
            </a:pPr>
            <a:endParaRPr lang="en-IN" sz="2800" dirty="0"/>
          </a:p>
          <a:p>
            <a:pPr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It provides “BETTER AND EFFICENT” services to members</a:t>
            </a:r>
            <a:endParaRPr lang="en-IN" sz="2800" dirty="0">
              <a:effectLst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Reduced The Workload for the Employees</a:t>
            </a:r>
            <a:endParaRPr lang="en-IN" sz="2800" dirty="0">
              <a:effectLst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Faster Access to the Information.</a:t>
            </a:r>
            <a:endParaRPr lang="en-IN" sz="2800" dirty="0">
              <a:effectLst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All details will be available in one click</a:t>
            </a:r>
            <a:endParaRPr lang="en-IN" sz="2800" dirty="0">
              <a:effectLst/>
            </a:endParaRPr>
          </a:p>
          <a:p>
            <a:pPr>
              <a:spcBef>
                <a:spcPts val="0"/>
              </a:spcBef>
              <a:buSzPts val="3200"/>
              <a:buFont typeface="Wingdings" panose="05000000000000000000" pitchFamily="2" charset="2"/>
              <a:buChar char="Ø"/>
            </a:pPr>
            <a:endParaRPr lang="en-IN" sz="2800" dirty="0"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5A54FA-E139-0D91-BE23-022CCA9B5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1212" y="6058350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80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89012" y="1066800"/>
            <a:ext cx="8929292" cy="292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999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Our</a:t>
            </a:r>
            <a:r>
              <a:rPr lang="en-US" sz="3199" dirty="0"/>
              <a:t> </a:t>
            </a:r>
            <a:r>
              <a:rPr lang="en-US" sz="3999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Idea</a:t>
            </a:r>
            <a:r>
              <a:rPr lang="en-US" sz="3199" dirty="0"/>
              <a:t> </a:t>
            </a:r>
            <a:r>
              <a:rPr lang="en-US" sz="3999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to</a:t>
            </a:r>
            <a:r>
              <a:rPr lang="en-US" sz="3199" dirty="0"/>
              <a:t> </a:t>
            </a:r>
            <a:r>
              <a:rPr lang="en-US" sz="3999" b="1" cap="all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Implement</a:t>
            </a:r>
            <a:r>
              <a:rPr lang="en-US" sz="3199" dirty="0"/>
              <a:t> :</a:t>
            </a:r>
          </a:p>
          <a:p>
            <a:endParaRPr lang="en-US" sz="3199" dirty="0"/>
          </a:p>
          <a:p>
            <a:pPr marL="1371189" lvl="2" indent="-457063">
              <a:buFont typeface="Wingdings" panose="05000000000000000000" pitchFamily="2" charset="2"/>
              <a:buChar char="Ø"/>
            </a:pPr>
            <a:r>
              <a:rPr lang="en-US" sz="2799" dirty="0"/>
              <a:t>To Add Rent a Book option</a:t>
            </a:r>
          </a:p>
          <a:p>
            <a:pPr marL="1371189" lvl="2" indent="-457063">
              <a:buFont typeface="Wingdings" panose="05000000000000000000" pitchFamily="2" charset="2"/>
              <a:buChar char="Ø"/>
            </a:pPr>
            <a:r>
              <a:rPr lang="en-US" sz="2799" dirty="0"/>
              <a:t>Pay on Delivery Option </a:t>
            </a:r>
          </a:p>
          <a:p>
            <a:pPr marL="1371189" lvl="2" indent="-457063">
              <a:buFont typeface="Wingdings" panose="05000000000000000000" pitchFamily="2" charset="2"/>
              <a:buChar char="Ø"/>
            </a:pPr>
            <a:r>
              <a:rPr lang="en-US" sz="2799" dirty="0"/>
              <a:t>Giving Opportunities To the New Publishers.</a:t>
            </a:r>
            <a:endParaRPr lang="en-IN" sz="2799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71F2AF-129E-399C-36BA-8C1EDACE7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7412" y="5943600"/>
            <a:ext cx="87642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77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ooks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787940.potx" id="{9A4E33EC-D715-440E-9062-8AFA4CC9E341}" vid="{0DFBCB81-4ACA-49F1-BA1C-2B43B27F1FC4}"/>
    </a:ext>
  </a:extLst>
</a:theme>
</file>

<file path=ppt/theme/theme2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bookstack presentation (widescreen)</Template>
  <TotalTime>51</TotalTime>
  <Words>461</Words>
  <Application>Microsoft Office PowerPoint</Application>
  <PresentationFormat>Custom</PresentationFormat>
  <Paragraphs>92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Century Gothic</vt:lpstr>
      <vt:lpstr>Gill Sans MT</vt:lpstr>
      <vt:lpstr>LiberationSerif_1s_2</vt:lpstr>
      <vt:lpstr>Poppins</vt:lpstr>
      <vt:lpstr>Times New Roman</vt:lpstr>
      <vt:lpstr>Wingdings</vt:lpstr>
      <vt:lpstr>Books 16x9</vt:lpstr>
      <vt:lpstr>Software Engineering  New and Old Book Purchase System(Book Wala)</vt:lpstr>
      <vt:lpstr>Team Members</vt:lpstr>
      <vt:lpstr>Objective </vt:lpstr>
      <vt:lpstr>What is Bookstore Management System?</vt:lpstr>
      <vt:lpstr>Existing solutions/ Naïve solutions</vt:lpstr>
      <vt:lpstr>PowerPoint Presentation</vt:lpstr>
      <vt:lpstr>PowerPoint Presentation</vt:lpstr>
      <vt:lpstr>Proposed System </vt:lpstr>
      <vt:lpstr>PowerPoint Presentation</vt:lpstr>
      <vt:lpstr>PowerPoint Presentation</vt:lpstr>
      <vt:lpstr>Proposed Algorithm Design Technique</vt:lpstr>
      <vt:lpstr>Modules</vt:lpstr>
      <vt:lpstr>Class Diagram</vt:lpstr>
      <vt:lpstr>Use Case Diagram </vt:lpstr>
      <vt:lpstr>PowerPoint Presentation</vt:lpstr>
      <vt:lpstr>Data Structures needed</vt:lpstr>
      <vt:lpstr>Github setup</vt:lpstr>
      <vt:lpstr>Sample Design for Webpage </vt:lpstr>
      <vt:lpstr>Division of work among the group members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New and Old Book Purchase System(Book Wala)</dc:title>
  <dc:creator>Sumeet Sharma</dc:creator>
  <cp:lastModifiedBy>Sumeet Sharma</cp:lastModifiedBy>
  <cp:revision>6</cp:revision>
  <dcterms:created xsi:type="dcterms:W3CDTF">2022-08-10T09:39:21Z</dcterms:created>
  <dcterms:modified xsi:type="dcterms:W3CDTF">2022-08-10T10:30:36Z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